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VT323"/>
      <p:regular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VT323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fe0fd783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fe0fd783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fe0fd78339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fe0fd7833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fe0fd7833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fe0fd7833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fe8c36026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fe8c36026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fe8c36026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fe8c36026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fe0fd78339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fe0fd78339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fe8c36026d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fe8c36026d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fd748ec274_5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fd748ec274_5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fe0fd78339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fe0fd78339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fe8c36026d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fe8c36026d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fe8c36026d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fe8c36026d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fd748ec274_5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fd748ec274_5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fe8c36026d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fe8c36026d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fe8c36026d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fe8c36026d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fe8c36026d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fe8c36026d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fd748ec274_5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fd748ec274_5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fe8c36026d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fe8c36026d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fd748ec274_5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fd748ec274_5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fd748ec274_5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fd748ec274_5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fe8c36026d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fe8c36026d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fe8c36026d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fe8c36026d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fd748ec263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fd748ec263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fd748ec274_5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fd748ec274_5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fd748ec274_5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fd748ec274_5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8c36026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8c36026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fe0fd78339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fe0fd7833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fe0fd7833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fe0fd7833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fe8c36026d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fe8c36026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fd748ec274_5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fd748ec274_5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fe0fd7833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fe0fd7833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36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26.png"/><Relationship Id="rId5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Relationship Id="rId6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16029" l="0" r="0" t="8963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0" y="377425"/>
            <a:ext cx="8520600" cy="13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180">
                <a:latin typeface="VT323"/>
                <a:ea typeface="VT323"/>
                <a:cs typeface="VT323"/>
                <a:sym typeface="VT323"/>
              </a:rPr>
              <a:t>m</a:t>
            </a:r>
            <a:r>
              <a:rPr lang="en-GB" sz="4180">
                <a:latin typeface="VT323"/>
                <a:ea typeface="VT323"/>
                <a:cs typeface="VT323"/>
                <a:sym typeface="VT323"/>
              </a:rPr>
              <a:t>idterm progress update:</a:t>
            </a:r>
            <a:endParaRPr sz="4180"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180">
                <a:latin typeface="VT323"/>
                <a:ea typeface="VT323"/>
                <a:cs typeface="VT323"/>
                <a:sym typeface="VT323"/>
              </a:rPr>
              <a:t>counterintuitive properties of advx</a:t>
            </a:r>
            <a:endParaRPr sz="4180"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78900" y="4579225"/>
            <a:ext cx="3952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d</a:t>
            </a:r>
            <a:r>
              <a:rPr lang="en-GB" sz="15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isco </a:t>
            </a:r>
            <a:r>
              <a:rPr lang="en-GB" sz="15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group, ethz – prof. wattenhofer</a:t>
            </a:r>
            <a:endParaRPr sz="15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/>
        </p:nvSpPr>
        <p:spPr>
          <a:xfrm>
            <a:off x="179750" y="182725"/>
            <a:ext cx="83682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adversarial examples: unsolved mysteries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- what are they?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- why are they so close to the image?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- why don’t they resemble the target class?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- why do adversarial robustness and accuracy trade-off?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- ...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                               </a:t>
            </a: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ormal definition: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	informal definition: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not being fooled by the perturbations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6" name="Google Shape;116;p22"/>
          <p:cNvSpPr/>
          <p:nvPr/>
        </p:nvSpPr>
        <p:spPr>
          <a:xfrm>
            <a:off x="1003728" y="1173912"/>
            <a:ext cx="2107125" cy="448300"/>
          </a:xfrm>
          <a:custGeom>
            <a:rect b="b" l="l" r="r" t="t"/>
            <a:pathLst>
              <a:path extrusionOk="0" h="17932" w="84285">
                <a:moveTo>
                  <a:pt x="9189" y="14443"/>
                </a:moveTo>
                <a:cubicBezTo>
                  <a:pt x="21709" y="14443"/>
                  <a:pt x="34317" y="13713"/>
                  <a:pt x="46741" y="15265"/>
                </a:cubicBezTo>
                <a:cubicBezTo>
                  <a:pt x="57352" y="16591"/>
                  <a:pt x="68799" y="19844"/>
                  <a:pt x="78811" y="16087"/>
                </a:cubicBezTo>
                <a:cubicBezTo>
                  <a:pt x="82522" y="14694"/>
                  <a:pt x="84980" y="9243"/>
                  <a:pt x="84019" y="5398"/>
                </a:cubicBezTo>
                <a:cubicBezTo>
                  <a:pt x="82772" y="407"/>
                  <a:pt x="74635" y="190"/>
                  <a:pt x="69491" y="190"/>
                </a:cubicBezTo>
                <a:cubicBezTo>
                  <a:pt x="58706" y="190"/>
                  <a:pt x="47815" y="-568"/>
                  <a:pt x="37147" y="1012"/>
                </a:cubicBezTo>
                <a:cubicBezTo>
                  <a:pt x="29791" y="2102"/>
                  <a:pt x="22351" y="2531"/>
                  <a:pt x="14945" y="3205"/>
                </a:cubicBezTo>
                <a:cubicBezTo>
                  <a:pt x="9821" y="3671"/>
                  <a:pt x="2054" y="2812"/>
                  <a:pt x="144" y="7590"/>
                </a:cubicBezTo>
                <a:cubicBezTo>
                  <a:pt x="-432" y="9030"/>
                  <a:pt x="2179" y="9968"/>
                  <a:pt x="3433" y="10880"/>
                </a:cubicBezTo>
                <a:cubicBezTo>
                  <a:pt x="9579" y="15351"/>
                  <a:pt x="18309" y="14717"/>
                  <a:pt x="25909" y="14717"/>
                </a:cubicBez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7" name="Google Shape;117;p22"/>
          <p:cNvSpPr/>
          <p:nvPr/>
        </p:nvSpPr>
        <p:spPr>
          <a:xfrm>
            <a:off x="1863875" y="1622200"/>
            <a:ext cx="269900" cy="980575"/>
          </a:xfrm>
          <a:custGeom>
            <a:rect b="b" l="l" r="r" t="t"/>
            <a:pathLst>
              <a:path extrusionOk="0" h="39223" w="10796">
                <a:moveTo>
                  <a:pt x="0" y="8908"/>
                </a:moveTo>
                <a:cubicBezTo>
                  <a:pt x="1748" y="6287"/>
                  <a:pt x="2912" y="3306"/>
                  <a:pt x="4660" y="685"/>
                </a:cubicBezTo>
                <a:cubicBezTo>
                  <a:pt x="4875" y="363"/>
                  <a:pt x="4934" y="-137"/>
                  <a:pt x="5208" y="137"/>
                </a:cubicBezTo>
                <a:cubicBezTo>
                  <a:pt x="5687" y="616"/>
                  <a:pt x="5650" y="2241"/>
                  <a:pt x="6030" y="3152"/>
                </a:cubicBezTo>
                <a:cubicBezTo>
                  <a:pt x="6664" y="4672"/>
                  <a:pt x="7954" y="5833"/>
                  <a:pt x="8771" y="7263"/>
                </a:cubicBezTo>
                <a:cubicBezTo>
                  <a:pt x="9225" y="8056"/>
                  <a:pt x="11176" y="9963"/>
                  <a:pt x="10416" y="9456"/>
                </a:cubicBezTo>
                <a:cubicBezTo>
                  <a:pt x="8749" y="8344"/>
                  <a:pt x="7092" y="7043"/>
                  <a:pt x="6030" y="5344"/>
                </a:cubicBezTo>
                <a:cubicBezTo>
                  <a:pt x="5355" y="4265"/>
                  <a:pt x="4660" y="509"/>
                  <a:pt x="4660" y="1781"/>
                </a:cubicBezTo>
                <a:cubicBezTo>
                  <a:pt x="4660" y="10199"/>
                  <a:pt x="3783" y="18594"/>
                  <a:pt x="3289" y="26998"/>
                </a:cubicBezTo>
                <a:cubicBezTo>
                  <a:pt x="3106" y="30105"/>
                  <a:pt x="2741" y="33206"/>
                  <a:pt x="2741" y="36318"/>
                </a:cubicBezTo>
                <a:cubicBezTo>
                  <a:pt x="2741" y="37250"/>
                  <a:pt x="2630" y="39718"/>
                  <a:pt x="3289" y="39059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58751">
            <a:off x="4711487" y="2254551"/>
            <a:ext cx="4504029" cy="505992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179750" y="182725"/>
            <a:ext cx="83682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adversarial examples: unsolved mysteries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- what are they?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- why are they so close to the image?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- why don’t they resemble the target class?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- why do adversarial robustness and accuracy trade-off?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	adi shamir: “Any attempt to robustify a network by limiting all its directional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derivatives will make it harder to train and thus less accurate.”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09005">
            <a:off x="6347075" y="3580250"/>
            <a:ext cx="3067050" cy="306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3"/>
          <p:cNvSpPr txBox="1"/>
          <p:nvPr/>
        </p:nvSpPr>
        <p:spPr>
          <a:xfrm>
            <a:off x="220875" y="4570600"/>
            <a:ext cx="156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shamir et al.</a:t>
            </a:r>
            <a:endParaRPr sz="6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https://arxiv.org/pdf/2106.10151</a:t>
            </a:r>
            <a:endParaRPr sz="6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/>
        </p:nvSpPr>
        <p:spPr>
          <a:xfrm>
            <a:off x="179750" y="182725"/>
            <a:ext cx="83682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adversarial examples: unsolved mysteries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- what are they?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- why are they so close to the image?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- why don’t they resemble the target class?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- why do adversarial robustness and accuracy trade-off?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adi shamir: “Any attempt to robustify a network by limiting all its directional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derivatives will make it harder to train and thus less accurate.”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m</a:t>
            </a: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adry’s lab: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a) useless features		not picked up by feature extractor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b) robust features		comprehensible to humans, stable under perturbations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c) non-robust features	incomprehensible to humans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					very predictive but also very brittle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					derived from data distribution patterns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1" name="Google Shape;131;p24"/>
          <p:cNvSpPr txBox="1"/>
          <p:nvPr/>
        </p:nvSpPr>
        <p:spPr>
          <a:xfrm>
            <a:off x="220875" y="4570600"/>
            <a:ext cx="156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GB" sz="6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lyas et al. https://arxiv.org/pdf/1905.02175</a:t>
            </a:r>
            <a:endParaRPr sz="6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48614">
            <a:off x="6490970" y="3274941"/>
            <a:ext cx="3444360" cy="4131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/>
        </p:nvSpPr>
        <p:spPr>
          <a:xfrm>
            <a:off x="179750" y="182725"/>
            <a:ext cx="83682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adversarial examples: unsolved mysteries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- what are they?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- why are they so close to the image?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- why don’t they resemble the target class?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- why do adversarial robustness and accuracy trade-off?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adi shamir: “Any attempt to robustify a network by limiting all its directional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derivatives will make it harder to train and thus less accurate.”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madry’s lab: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a) useless features		not picked up by feature extractor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b) robust features		</a:t>
            </a:r>
            <a:r>
              <a:rPr lang="en-GB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comprehensible to humans, </a:t>
            </a: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stable under perturbations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c) non-robust features	</a:t>
            </a:r>
            <a:r>
              <a:rPr lang="en-GB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incomprehensible to humans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					very predictive but also very brittle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				derived from data distribution patterns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	predictive accuracy without generalizability is useless for for downstream tasks.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179750" y="182725"/>
            <a:ext cx="8368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here is a solution!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674" y="796376"/>
            <a:ext cx="4306074" cy="438094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4" name="Google Shape;14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5425" y="796375"/>
            <a:ext cx="3422027" cy="253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/>
        </p:nvSpPr>
        <p:spPr>
          <a:xfrm>
            <a:off x="5235425" y="3406900"/>
            <a:ext cx="3422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Lechner, Mathias, et al. "Revisiting the adversarial robustness-accuracy tradeoff in robot learning." IEEE Robotics and Automation Letters 8.3 (2023): 1595-1602.</a:t>
            </a:r>
            <a:endParaRPr sz="5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/>
        </p:nvSpPr>
        <p:spPr>
          <a:xfrm>
            <a:off x="179750" y="182725"/>
            <a:ext cx="83682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n conclusion</a:t>
            </a: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dversarial examples are </a:t>
            </a: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about generalizability, </a:t>
            </a: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not security.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hey help us: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- to augment data such that models learn the right features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- understand the learning process &amp; human-machine vision gap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/>
        </p:nvSpPr>
        <p:spPr>
          <a:xfrm>
            <a:off x="374475" y="462650"/>
            <a:ext cx="8352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m</a:t>
            </a:r>
            <a:r>
              <a:rPr lang="en-GB" sz="35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y progress</a:t>
            </a:r>
            <a:endParaRPr sz="35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89999">
            <a:off x="4564705" y="1255674"/>
            <a:ext cx="3970642" cy="5143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1" name="Google Shape;161;p29"/>
          <p:cNvSpPr txBox="1"/>
          <p:nvPr/>
        </p:nvSpPr>
        <p:spPr>
          <a:xfrm>
            <a:off x="179750" y="182725"/>
            <a:ext cx="8368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steps: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0. literature review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62" name="Google Shape;16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38657">
            <a:off x="6399374" y="2186437"/>
            <a:ext cx="2372498" cy="3070472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3" name="Google Shape;16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19432">
            <a:off x="4404124" y="2521824"/>
            <a:ext cx="2376319" cy="307047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4" name="Google Shape;16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0000" y="1149925"/>
            <a:ext cx="3640977" cy="425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/>
        </p:nvSpPr>
        <p:spPr>
          <a:xfrm>
            <a:off x="179750" y="182725"/>
            <a:ext cx="83682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steps: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0. literature review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1. getting inspired by hCaptcha perturbations</a:t>
            </a:r>
            <a:endParaRPr b="1"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- building an offline CAPTCHA clone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- rendering hCAPTCHA masks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blackbox, not model specific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just manipulates contours and colors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70" name="Google Shape;1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7625" y="262375"/>
            <a:ext cx="3992351" cy="241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6477" y="1593013"/>
            <a:ext cx="2060450" cy="3026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2" name="Google Shape;17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0800" y="2895425"/>
            <a:ext cx="3456525" cy="193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038" y="2968051"/>
            <a:ext cx="5095824" cy="188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1"/>
          <p:cNvSpPr txBox="1"/>
          <p:nvPr/>
        </p:nvSpPr>
        <p:spPr>
          <a:xfrm>
            <a:off x="179750" y="182725"/>
            <a:ext cx="83682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steps: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0. literature review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1. getting inspired by hCaptcha perturbations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2. selecting the best performing models</a:t>
            </a:r>
            <a:endParaRPr b="1"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- comparing models by family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- comparing zero shot benchmark leaderboards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- </a:t>
            </a:r>
            <a:r>
              <a:rPr i="1"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ie. robustbench</a:t>
            </a:r>
            <a:endParaRPr i="1"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- fine tuning the best performing model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79" name="Google Shape;17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650" y="523025"/>
            <a:ext cx="4018150" cy="4097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74475" y="462650"/>
            <a:ext cx="8352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a</a:t>
            </a:r>
            <a:r>
              <a:rPr lang="en-GB" sz="35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 t</a:t>
            </a:r>
            <a:r>
              <a:rPr lang="en-GB" sz="35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raditional </a:t>
            </a:r>
            <a:r>
              <a:rPr lang="en-GB" sz="35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introduction</a:t>
            </a:r>
            <a:endParaRPr sz="35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/>
        </p:nvSpPr>
        <p:spPr>
          <a:xfrm>
            <a:off x="179750" y="182725"/>
            <a:ext cx="83682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steps: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0. literature review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1. getting inspired by hCaptcha perturbations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2. selecting the best performing models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3. designing experiments</a:t>
            </a:r>
            <a:endParaRPr b="1"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- imagenet + hcaptcha perturbations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- hyperparameter optimization (opacity, density, fgsm epsilon)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- perceptual quality metrics to avoid transfer to humans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85" name="Google Shape;1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8797" y="697237"/>
            <a:ext cx="1508099" cy="313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2"/>
          <p:cNvSpPr txBox="1"/>
          <p:nvPr/>
        </p:nvSpPr>
        <p:spPr>
          <a:xfrm>
            <a:off x="6739550" y="3984725"/>
            <a:ext cx="2049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Bartoldson, Brian R., et al. "Adversarial Robustness Limits via Scaling-Law and Human-Alignment Studies." arXiv preprint arXiv:2404.09349 (2024).</a:t>
            </a:r>
            <a:endParaRPr sz="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87" name="Google Shape;18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350" y="2768725"/>
            <a:ext cx="4498499" cy="18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/>
        </p:nvSpPr>
        <p:spPr>
          <a:xfrm>
            <a:off x="179750" y="182725"/>
            <a:ext cx="83682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steps: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0. literature review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1. getting inspired by hCaptcha perturbations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2. selecting the best performing models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3. </a:t>
            </a: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designing experiments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4. </a:t>
            </a:r>
            <a:r>
              <a:rPr b="1"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b="1"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enchmarking</a:t>
            </a:r>
            <a:endParaRPr b="1"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- 2.0 weeks of cluster debugging &amp; writing docs </a:t>
            </a:r>
            <a:r>
              <a:rPr i="1" lang="en-GB" sz="13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(see: @ETH-DISCO/cluster-tutorial)</a:t>
            </a:r>
            <a:endParaRPr i="1" sz="13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- 1.0 weeks of hyperparam tuning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- 0.5 weeks of experimentation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/>
        </p:nvSpPr>
        <p:spPr>
          <a:xfrm>
            <a:off x="179750" y="182725"/>
            <a:ext cx="83682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steps: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0. literature review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1. getting inspired by hCaptcha perturbations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2. selecting the best performing models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3. designing experiments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4. benchmarking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5. </a:t>
            </a:r>
            <a:r>
              <a:rPr b="1"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b="1"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ubmitting results as workshop paper</a:t>
            </a:r>
            <a:endParaRPr b="1"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98" name="Google Shape;19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24781">
            <a:off x="563882" y="3219006"/>
            <a:ext cx="3606986" cy="3531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8375" y="1507225"/>
            <a:ext cx="4424750" cy="28886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 txBox="1"/>
          <p:nvPr/>
        </p:nvSpPr>
        <p:spPr>
          <a:xfrm>
            <a:off x="358200" y="462650"/>
            <a:ext cx="8370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w</a:t>
            </a:r>
            <a:r>
              <a:rPr lang="en-GB" sz="35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hat’s next?</a:t>
            </a:r>
            <a:endParaRPr sz="35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i’d appreciate your advice!</a:t>
            </a:r>
            <a:endParaRPr sz="35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/>
          <p:nvPr/>
        </p:nvSpPr>
        <p:spPr>
          <a:xfrm>
            <a:off x="364775" y="374600"/>
            <a:ext cx="83682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tudying geometric distortions of hCaptcha masks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- why were they introduced by this company?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- what makes them so effective?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an we look into intermediary layers to understand?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10" name="Google Shape;21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549" y="2148125"/>
            <a:ext cx="1027676" cy="218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1025" y="1885940"/>
            <a:ext cx="1379675" cy="27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8925" y="1910463"/>
            <a:ext cx="1291200" cy="265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1277" y="2369200"/>
            <a:ext cx="1692175" cy="173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87141">
            <a:off x="664424" y="1126626"/>
            <a:ext cx="4770185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300" y="2571748"/>
            <a:ext cx="7391401" cy="22917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0" name="Google Shape;220;p37"/>
          <p:cNvSpPr txBox="1"/>
          <p:nvPr/>
        </p:nvSpPr>
        <p:spPr>
          <a:xfrm>
            <a:off x="364775" y="374600"/>
            <a:ext cx="8368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tudying survival-optimized features of human vision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21" name="Google Shape;22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3475" y="519275"/>
            <a:ext cx="1687676" cy="163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/>
        </p:nvSpPr>
        <p:spPr>
          <a:xfrm>
            <a:off x="364775" y="374600"/>
            <a:ext cx="8368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self-ensembling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27" name="Google Shape;22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6072">
            <a:off x="4956444" y="604350"/>
            <a:ext cx="364666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625" y="1789987"/>
            <a:ext cx="8204498" cy="27722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/>
          <p:nvPr/>
        </p:nvSpPr>
        <p:spPr>
          <a:xfrm>
            <a:off x="364775" y="374600"/>
            <a:ext cx="83682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own sampling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classifier makes a decision about all N versions at once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mimicking nature: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1) random noise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2) a random jitter in both axes </a:t>
            </a:r>
            <a:r>
              <a:rPr i="1"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(microsaccades)</a:t>
            </a:r>
            <a:endParaRPr i="1"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3) a small random change in contrast </a:t>
            </a:r>
            <a:r>
              <a:rPr i="1"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(cone cells)</a:t>
            </a:r>
            <a:endParaRPr i="1"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4) a small random color-grayscale shift </a:t>
            </a:r>
            <a:r>
              <a:rPr i="1"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(cone cells)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34" name="Google Shape;23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3024" y="1639800"/>
            <a:ext cx="2411274" cy="15786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/>
          <p:nvPr/>
        </p:nvSpPr>
        <p:spPr>
          <a:xfrm>
            <a:off x="364775" y="374600"/>
            <a:ext cx="83682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down sampling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classifier makes a decision about all N versions at once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mimicking nature: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1) random noise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2) a random jitter in both axes </a:t>
            </a:r>
            <a:r>
              <a:rPr i="1" lang="en-GB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(microsaccades)</a:t>
            </a:r>
            <a:endParaRPr i="1"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3) a small random change in contrast </a:t>
            </a:r>
            <a:r>
              <a:rPr i="1" lang="en-GB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(cone cells)</a:t>
            </a:r>
            <a:endParaRPr i="1"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4) a small random color-grayscale shift </a:t>
            </a:r>
            <a:r>
              <a:rPr i="1" lang="en-GB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(cone cells)</a:t>
            </a:r>
            <a:endParaRPr i="1"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my idea: combining with NeRFs (Neural Radiance Fields)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3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https://www.matthewtancik.com/nerf</a:t>
            </a:r>
            <a:endParaRPr i="1" sz="13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capturing all angles, distances, under various blurs, rotations, illuminations, contrasts while semantic content is preserved.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40" name="Google Shape;2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2926" y="654625"/>
            <a:ext cx="5462651" cy="136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1"/>
          <p:cNvSpPr txBox="1"/>
          <p:nvPr/>
        </p:nvSpPr>
        <p:spPr>
          <a:xfrm>
            <a:off x="-100" y="462650"/>
            <a:ext cx="8728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t</a:t>
            </a:r>
            <a:r>
              <a:rPr lang="en-GB" sz="35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hank you for listening!</a:t>
            </a:r>
            <a:endParaRPr sz="35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179750" y="182725"/>
            <a:ext cx="83682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adversarial examples (in computer vision):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𝑋			input image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𝑃			perturbation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𝑋 + 𝑃 · ε		perturbed input		no semantic loss, recognizable to humans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𝑓: 𝑋 → 𝑦		classifier			trying to fit human perception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𝒽: 𝑋 → 𝑦		human judgement		implicit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𝑓(𝑋 + 𝑃) = 𝑡 	misclassification	target based on perturbation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0025" y="2673875"/>
            <a:ext cx="4903949" cy="200885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220875" y="4563750"/>
            <a:ext cx="156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goodfellow et al. (ICLR 2015)</a:t>
            </a:r>
            <a:endParaRPr sz="6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https://arxiv.org/pdf/1412.6572</a:t>
            </a:r>
            <a:endParaRPr sz="6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952" y="423900"/>
            <a:ext cx="3265499" cy="385965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2"/>
          <p:cNvSpPr txBox="1"/>
          <p:nvPr/>
        </p:nvSpPr>
        <p:spPr>
          <a:xfrm>
            <a:off x="226925" y="4283550"/>
            <a:ext cx="326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https://xkcd.com/1838/</a:t>
            </a:r>
            <a:endParaRPr sz="6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fun fact: image convolutions can also be expressed algebraically.</a:t>
            </a:r>
            <a:endParaRPr sz="6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2" name="Google Shape;252;p42"/>
          <p:cNvSpPr txBox="1"/>
          <p:nvPr/>
        </p:nvSpPr>
        <p:spPr>
          <a:xfrm>
            <a:off x="-100" y="462650"/>
            <a:ext cx="87285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>
                <a:solidFill>
                  <a:schemeClr val="dk2"/>
                </a:solidFill>
                <a:latin typeface="VT323"/>
                <a:ea typeface="VT323"/>
                <a:cs typeface="VT323"/>
                <a:sym typeface="VT323"/>
              </a:rPr>
              <a:t>thank you for listening!</a:t>
            </a:r>
            <a:endParaRPr sz="3500">
              <a:solidFill>
                <a:schemeClr val="dk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Q&amp;A / discussion</a:t>
            </a:r>
            <a:endParaRPr sz="35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/>
        </p:nvSpPr>
        <p:spPr>
          <a:xfrm>
            <a:off x="179750" y="182725"/>
            <a:ext cx="83682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adversarial examples (in computer vision):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𝑋			input image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𝑃			perturbation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𝑋 + 𝑃 · ε		perturbed input		no semantic loss, recognizable to humans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𝑓: 𝑋 → 𝑦		classifier			trying to fit human perception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𝒽: 𝑋 → 𝑦		human judgement		implicit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𝑓(𝑋 + 𝑃) = 𝑡 	misclassification	target based on perturbation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0025" y="2673875"/>
            <a:ext cx="4903949" cy="200885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220875" y="4563750"/>
            <a:ext cx="156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goodfellow et al. (ICLR 2015)</a:t>
            </a:r>
            <a:endParaRPr sz="6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https://arxiv.org/pdf/1412.6572</a:t>
            </a:r>
            <a:endParaRPr sz="6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7100500" y="3032600"/>
            <a:ext cx="19929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can you tell the difference?</a:t>
            </a:r>
            <a:endParaRPr sz="11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GB" sz="11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f not, then that’s a bad sign.</a:t>
            </a:r>
            <a:endParaRPr sz="11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/>
        </p:nvSpPr>
        <p:spPr>
          <a:xfrm>
            <a:off x="179750" y="182725"/>
            <a:ext cx="83682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adversarial examples</a:t>
            </a:r>
            <a:r>
              <a:rPr lang="en-GB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(in computer </a:t>
            </a:r>
            <a:r>
              <a:rPr lang="en-GB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vision):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𝑋			input image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𝑃			perturbation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𝑋 + 𝑃 · ε		perturbed input		no semantic loss, recognizable to humans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𝑓: 𝑋 → 𝑦		classifier			trying to fit human perception</a:t>
            </a:r>
            <a:endParaRPr sz="1300">
              <a:solidFill>
                <a:srgbClr val="93C4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E06666"/>
                </a:solidFill>
                <a:latin typeface="Consolas"/>
                <a:ea typeface="Consolas"/>
                <a:cs typeface="Consolas"/>
                <a:sym typeface="Consolas"/>
              </a:rPr>
              <a:t>𝒽: 𝑋 → 𝑦		human judgement		implicit</a:t>
            </a:r>
            <a:endParaRPr sz="1300">
              <a:solidFill>
                <a:srgbClr val="E0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𝑓(𝑋 + 𝑃) = 𝑡 	misclassification	target based on perturbation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2588" y="2198850"/>
            <a:ext cx="3542534" cy="247017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/>
          <p:nvPr/>
        </p:nvSpPr>
        <p:spPr>
          <a:xfrm>
            <a:off x="5749275" y="2024996"/>
            <a:ext cx="818400" cy="914725"/>
          </a:xfrm>
          <a:custGeom>
            <a:rect b="b" l="l" r="r" t="t"/>
            <a:pathLst>
              <a:path extrusionOk="0" h="36589" w="32736">
                <a:moveTo>
                  <a:pt x="0" y="2053"/>
                </a:moveTo>
                <a:cubicBezTo>
                  <a:pt x="2712" y="1375"/>
                  <a:pt x="5722" y="-841"/>
                  <a:pt x="8223" y="408"/>
                </a:cubicBezTo>
                <a:cubicBezTo>
                  <a:pt x="11929" y="2260"/>
                  <a:pt x="12741" y="7874"/>
                  <a:pt x="16446" y="9727"/>
                </a:cubicBezTo>
                <a:cubicBezTo>
                  <a:pt x="19066" y="11037"/>
                  <a:pt x="25217" y="13205"/>
                  <a:pt x="25217" y="10276"/>
                </a:cubicBezTo>
                <a:cubicBezTo>
                  <a:pt x="25217" y="9490"/>
                  <a:pt x="23409" y="10868"/>
                  <a:pt x="23298" y="11646"/>
                </a:cubicBezTo>
                <a:cubicBezTo>
                  <a:pt x="23014" y="13632"/>
                  <a:pt x="25060" y="15288"/>
                  <a:pt x="26313" y="16854"/>
                </a:cubicBezTo>
                <a:cubicBezTo>
                  <a:pt x="30489" y="22074"/>
                  <a:pt x="36218" y="34477"/>
                  <a:pt x="29876" y="36589"/>
                </a:cubicBez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4" name="Google Shape;84;p17"/>
          <p:cNvSpPr txBox="1"/>
          <p:nvPr/>
        </p:nvSpPr>
        <p:spPr>
          <a:xfrm>
            <a:off x="6615900" y="1931775"/>
            <a:ext cx="2107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human-machine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v</a:t>
            </a: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ision gap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/>
        </p:nvSpPr>
        <p:spPr>
          <a:xfrm>
            <a:off x="179750" y="182725"/>
            <a:ext cx="83682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adversarial examples</a:t>
            </a:r>
            <a:r>
              <a:rPr lang="en-GB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(in computer vision):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𝑋			input image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𝑃			perturbation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𝑋 + 𝑃 · ε		perturbed input		no semantic loss, recognizable to humans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𝑓: 𝑋 → 𝑦		classifier			trying to fit human perception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𝒽: 𝑋 → 𝑦		human judgement		implicit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𝑓(𝑋 + 𝑃) = 𝑡 	misclassification	target based on perturbation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" name="Google Shape;90;p18"/>
          <p:cNvSpPr/>
          <p:nvPr/>
        </p:nvSpPr>
        <p:spPr>
          <a:xfrm>
            <a:off x="4728225" y="574331"/>
            <a:ext cx="3271475" cy="1049675"/>
          </a:xfrm>
          <a:custGeom>
            <a:rect b="b" l="l" r="r" t="t"/>
            <a:pathLst>
              <a:path extrusionOk="0" h="41987" w="130859">
                <a:moveTo>
                  <a:pt x="115123" y="12112"/>
                </a:moveTo>
                <a:cubicBezTo>
                  <a:pt x="90336" y="5913"/>
                  <a:pt x="63572" y="1277"/>
                  <a:pt x="38649" y="6904"/>
                </a:cubicBezTo>
                <a:cubicBezTo>
                  <a:pt x="26968" y="9541"/>
                  <a:pt x="5859" y="11691"/>
                  <a:pt x="6853" y="23624"/>
                </a:cubicBezTo>
                <a:cubicBezTo>
                  <a:pt x="7368" y="29810"/>
                  <a:pt x="15150" y="33185"/>
                  <a:pt x="20558" y="36233"/>
                </a:cubicBezTo>
                <a:cubicBezTo>
                  <a:pt x="38087" y="46113"/>
                  <a:pt x="60800" y="40549"/>
                  <a:pt x="80860" y="38974"/>
                </a:cubicBezTo>
                <a:cubicBezTo>
                  <a:pt x="93706" y="37965"/>
                  <a:pt x="106528" y="36458"/>
                  <a:pt x="119234" y="34314"/>
                </a:cubicBezTo>
                <a:cubicBezTo>
                  <a:pt x="123104" y="33661"/>
                  <a:pt x="130446" y="35760"/>
                  <a:pt x="130747" y="31847"/>
                </a:cubicBezTo>
                <a:cubicBezTo>
                  <a:pt x="132542" y="8502"/>
                  <a:pt x="90888" y="4138"/>
                  <a:pt x="67703" y="874"/>
                </a:cubicBezTo>
                <a:cubicBezTo>
                  <a:pt x="45250" y="-2286"/>
                  <a:pt x="22446" y="4247"/>
                  <a:pt x="0" y="7452"/>
                </a:cubicBez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1" name="Google Shape;91;p18"/>
          <p:cNvSpPr/>
          <p:nvPr/>
        </p:nvSpPr>
        <p:spPr>
          <a:xfrm>
            <a:off x="7362378" y="1308825"/>
            <a:ext cx="962550" cy="1907400"/>
          </a:xfrm>
          <a:custGeom>
            <a:rect b="b" l="l" r="r" t="t"/>
            <a:pathLst>
              <a:path extrusionOk="0" h="76296" w="38502">
                <a:moveTo>
                  <a:pt x="16061" y="0"/>
                </a:moveTo>
                <a:cubicBezTo>
                  <a:pt x="22991" y="2521"/>
                  <a:pt x="31128" y="5739"/>
                  <a:pt x="34426" y="12335"/>
                </a:cubicBezTo>
                <a:cubicBezTo>
                  <a:pt x="39086" y="21654"/>
                  <a:pt x="40202" y="34416"/>
                  <a:pt x="35248" y="43582"/>
                </a:cubicBezTo>
                <a:cubicBezTo>
                  <a:pt x="31247" y="50984"/>
                  <a:pt x="27792" y="59455"/>
                  <a:pt x="20995" y="64414"/>
                </a:cubicBezTo>
                <a:cubicBezTo>
                  <a:pt x="17396" y="67040"/>
                  <a:pt x="13126" y="68596"/>
                  <a:pt x="9209" y="70718"/>
                </a:cubicBezTo>
                <a:cubicBezTo>
                  <a:pt x="6398" y="72241"/>
                  <a:pt x="3845" y="77082"/>
                  <a:pt x="986" y="75652"/>
                </a:cubicBezTo>
                <a:cubicBezTo>
                  <a:pt x="-769" y="74775"/>
                  <a:pt x="4603" y="68689"/>
                  <a:pt x="3727" y="70444"/>
                </a:cubicBezTo>
                <a:cubicBezTo>
                  <a:pt x="2810" y="72281"/>
                  <a:pt x="-1272" y="74513"/>
                  <a:pt x="437" y="75652"/>
                </a:cubicBezTo>
                <a:cubicBezTo>
                  <a:pt x="2643" y="77123"/>
                  <a:pt x="5786" y="75406"/>
                  <a:pt x="8386" y="75926"/>
                </a:cubicBez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1675" y="2050350"/>
            <a:ext cx="5384351" cy="251342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2397950" y="4609425"/>
            <a:ext cx="3931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semantic similarity metrics like (LPIPS)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/>
        </p:nvSpPr>
        <p:spPr>
          <a:xfrm>
            <a:off x="374475" y="462650"/>
            <a:ext cx="8352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u</a:t>
            </a:r>
            <a:r>
              <a:rPr lang="en-GB" sz="35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nsolved mysteries</a:t>
            </a:r>
            <a:endParaRPr sz="35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7775" y="526213"/>
            <a:ext cx="5001800" cy="187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7200" y="2571738"/>
            <a:ext cx="5001798" cy="154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3525" y="152400"/>
            <a:ext cx="368500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/>
        </p:nvSpPr>
        <p:spPr>
          <a:xfrm>
            <a:off x="179750" y="182725"/>
            <a:ext cx="83682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adversarial examples: unsolved </a:t>
            </a: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mysteries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- what are they?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- why are they so close to the image?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- why don’t they resemble the target class?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- why do adversarial robustness and accuracy trade-off?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- ...</a:t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